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57" r:id="rId3"/>
    <p:sldId id="268" r:id="rId4"/>
    <p:sldId id="259" r:id="rId5"/>
    <p:sldId id="258" r:id="rId6"/>
    <p:sldId id="266" r:id="rId7"/>
    <p:sldId id="260" r:id="rId8"/>
    <p:sldId id="264" r:id="rId9"/>
    <p:sldId id="261" r:id="rId10"/>
    <p:sldId id="265" r:id="rId11"/>
    <p:sldId id="262" r:id="rId12"/>
    <p:sldId id="263" r:id="rId13"/>
    <p:sldId id="267" r:id="rId1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61" d="100"/>
          <a:sy n="61" d="100"/>
        </p:scale>
        <p:origin x="962" y="6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80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72905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7251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13643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41753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1054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699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15402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2460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725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3/22/2022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477534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3/22/2022</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689678488"/>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C97CF1-102D-4D06-E434-DF8333871396}"/>
              </a:ext>
            </a:extLst>
          </p:cNvPr>
          <p:cNvPicPr>
            <a:picLocks noChangeAspect="1"/>
          </p:cNvPicPr>
          <p:nvPr/>
        </p:nvPicPr>
        <p:blipFill rotWithShape="1">
          <a:blip r:embed="rId2">
            <a:alphaModFix amt="50000"/>
          </a:blip>
          <a:srcRect t="7288" b="1986"/>
          <a:stretch/>
        </p:blipFill>
        <p:spPr>
          <a:xfrm>
            <a:off x="20" y="1571"/>
            <a:ext cx="12191980" cy="6856429"/>
          </a:xfrm>
          <a:prstGeom prst="rect">
            <a:avLst/>
          </a:prstGeom>
        </p:spPr>
      </p:pic>
      <p:sp>
        <p:nvSpPr>
          <p:cNvPr id="2" name="Title 1">
            <a:extLst>
              <a:ext uri="{FF2B5EF4-FFF2-40B4-BE49-F238E27FC236}">
                <a16:creationId xmlns:a16="http://schemas.microsoft.com/office/drawing/2014/main" id="{B1CC8C6E-58C1-4565-9DEA-AE36EC009000}"/>
              </a:ext>
            </a:extLst>
          </p:cNvPr>
          <p:cNvSpPr>
            <a:spLocks noGrp="1"/>
          </p:cNvSpPr>
          <p:nvPr>
            <p:ph type="ctrTitle"/>
          </p:nvPr>
        </p:nvSpPr>
        <p:spPr>
          <a:xfrm>
            <a:off x="2238258" y="1424473"/>
            <a:ext cx="7714388" cy="2850146"/>
          </a:xfrm>
        </p:spPr>
        <p:txBody>
          <a:bodyPr>
            <a:normAutofit/>
          </a:bodyPr>
          <a:lstStyle/>
          <a:p>
            <a:pPr algn="ctr"/>
            <a:r>
              <a:rPr lang="en-US"/>
              <a:t>Integration of object manipulation within the Navigation Topology</a:t>
            </a:r>
            <a:br>
              <a:rPr lang="en-US"/>
            </a:br>
            <a:r>
              <a:rPr lang="en-US"/>
              <a:t>BEP</a:t>
            </a:r>
            <a:endParaRPr lang="en-NL"/>
          </a:p>
        </p:txBody>
      </p:sp>
      <p:sp>
        <p:nvSpPr>
          <p:cNvPr id="3" name="Subtitle 2">
            <a:extLst>
              <a:ext uri="{FF2B5EF4-FFF2-40B4-BE49-F238E27FC236}">
                <a16:creationId xmlns:a16="http://schemas.microsoft.com/office/drawing/2014/main" id="{A3B9FDD9-0273-432A-A4B7-214D057CC0D0}"/>
              </a:ext>
            </a:extLst>
          </p:cNvPr>
          <p:cNvSpPr>
            <a:spLocks noGrp="1"/>
          </p:cNvSpPr>
          <p:nvPr>
            <p:ph type="subTitle" idx="1"/>
          </p:nvPr>
        </p:nvSpPr>
        <p:spPr>
          <a:xfrm>
            <a:off x="2238258" y="4848464"/>
            <a:ext cx="7714388" cy="1085849"/>
          </a:xfrm>
        </p:spPr>
        <p:txBody>
          <a:bodyPr>
            <a:normAutofit/>
          </a:bodyPr>
          <a:lstStyle/>
          <a:p>
            <a:pPr algn="ctr"/>
            <a:r>
              <a:rPr lang="en-US"/>
              <a:t>Ismail Elmasry</a:t>
            </a:r>
          </a:p>
          <a:p>
            <a:pPr algn="ctr"/>
            <a:r>
              <a:rPr lang="en-US"/>
              <a:t>22 March 2022</a:t>
            </a:r>
            <a:endParaRPr lang="en-NL"/>
          </a:p>
        </p:txBody>
      </p:sp>
      <p:cxnSp>
        <p:nvCxnSpPr>
          <p:cNvPr id="45" name="Straight Connector 44">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9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10AD-2F68-400B-8018-0095B30837A6}"/>
              </a:ext>
            </a:extLst>
          </p:cNvPr>
          <p:cNvSpPr>
            <a:spLocks noGrp="1"/>
          </p:cNvSpPr>
          <p:nvPr>
            <p:ph type="title"/>
          </p:nvPr>
        </p:nvSpPr>
        <p:spPr/>
        <p:txBody>
          <a:bodyPr/>
          <a:lstStyle/>
          <a:p>
            <a:r>
              <a:rPr lang="en-US" dirty="0"/>
              <a:t>Conceptual approach- Extension and reformulation of concept 1</a:t>
            </a:r>
            <a:endParaRPr lang="en-NL"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ED24ABD-44F2-48D4-A53E-A60C809920A6}"/>
                  </a:ext>
                </a:extLst>
              </p:cNvPr>
              <p:cNvSpPr>
                <a:spLocks noGrp="1"/>
              </p:cNvSpPr>
              <p:nvPr>
                <p:ph idx="1"/>
              </p:nvPr>
            </p:nvSpPr>
            <p:spPr>
              <a:xfrm>
                <a:off x="0" y="1841771"/>
                <a:ext cx="5168630" cy="5077838"/>
              </a:xfrm>
            </p:spPr>
            <p:txBody>
              <a:bodyPr>
                <a:normAutofit fontScale="92500" lnSpcReduction="20000"/>
              </a:bodyPr>
              <a:lstStyle/>
              <a:p>
                <a:r>
                  <a:rPr lang="en-US" dirty="0"/>
                  <a:t>Given:</a:t>
                </a:r>
              </a:p>
              <a:p>
                <a:pPr marL="342900" indent="-342900">
                  <a:buFont typeface="+mj-lt"/>
                  <a:buAutoNum type="arabicPeriod"/>
                </a:pPr>
                <a:r>
                  <a:rPr lang="en-US" dirty="0"/>
                  <a:t> the configuration space of the robot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𝑠𝑝𝑎𝑐𝑒</m:t>
                        </m:r>
                      </m:sub>
                    </m:sSub>
                  </m:oMath>
                </a14:m>
                <a:r>
                  <a:rPr lang="en-US" dirty="0"/>
                  <a:t>, which defines the configurations of the obstacles in planner space.</a:t>
                </a:r>
              </a:p>
              <a:p>
                <a:pPr marL="342900" indent="-342900">
                  <a:buFont typeface="+mj-lt"/>
                  <a:buAutoNum type="arabicPeriod"/>
                </a:pPr>
                <a:r>
                  <a:rPr lang="en-US" dirty="0"/>
                  <a:t>The robot pose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a:t>
                </a:r>
              </a:p>
              <a:p>
                <a:r>
                  <a:rPr lang="en-US" dirty="0"/>
                  <a:t>We then define the robot's free space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𝑓𝑟𝑒𝑒</m:t>
                        </m:r>
                      </m:sub>
                    </m:sSub>
                  </m:oMath>
                </a14:m>
                <a:r>
                  <a:rPr lang="en-US" dirty="0"/>
                  <a:t> into individual components. Such that, If robot pose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 </m:t>
                    </m:r>
                  </m:oMath>
                </a14:m>
                <a:r>
                  <a:rPr lang="en-US" dirty="0"/>
                  <a:t>any other configuration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t>can be reached by a standard planner. </a:t>
                </a:r>
              </a:p>
              <a:p>
                <a:r>
                  <a:rPr lang="en-US" dirty="0"/>
                  <a:t>The higher-level planner searches for a sequence of configurations on the way to the goal.(grid planner using a heuristic of minimal Euclidian distance and penalized for entering obstacles)</a:t>
                </a:r>
              </a:p>
              <a:p>
                <a:r>
                  <a:rPr lang="en-US" dirty="0"/>
                  <a:t>Once the object that can be manipulated is detected the manipulation algorithm overrides.</a:t>
                </a:r>
              </a:p>
              <a:p>
                <a:endParaRPr lang="en-US" dirty="0"/>
              </a:p>
            </p:txBody>
          </p:sp>
        </mc:Choice>
        <mc:Fallback>
          <p:sp>
            <p:nvSpPr>
              <p:cNvPr id="4" name="Content Placeholder 3">
                <a:extLst>
                  <a:ext uri="{FF2B5EF4-FFF2-40B4-BE49-F238E27FC236}">
                    <a16:creationId xmlns:a16="http://schemas.microsoft.com/office/drawing/2014/main" id="{3ED24ABD-44F2-48D4-A53E-A60C809920A6}"/>
                  </a:ext>
                </a:extLst>
              </p:cNvPr>
              <p:cNvSpPr>
                <a:spLocks noGrp="1" noRot="1" noChangeAspect="1" noMove="1" noResize="1" noEditPoints="1" noAdjustHandles="1" noChangeArrowheads="1" noChangeShapeType="1" noTextEdit="1"/>
              </p:cNvSpPr>
              <p:nvPr>
                <p:ph idx="1"/>
              </p:nvPr>
            </p:nvSpPr>
            <p:spPr>
              <a:xfrm>
                <a:off x="0" y="1841771"/>
                <a:ext cx="5168630" cy="5077838"/>
              </a:xfrm>
              <a:blipFill>
                <a:blip r:embed="rId2"/>
                <a:stretch>
                  <a:fillRect l="-354" t="-240" r="-1533" b="-600"/>
                </a:stretch>
              </a:blipFill>
            </p:spPr>
            <p:txBody>
              <a:bodyPr/>
              <a:lstStyle/>
              <a:p>
                <a:r>
                  <a:rPr lang="en-NL">
                    <a:noFill/>
                  </a:rPr>
                  <a:t> </a:t>
                </a:r>
              </a:p>
            </p:txBody>
          </p:sp>
        </mc:Fallback>
      </mc:AlternateContent>
      <p:pic>
        <p:nvPicPr>
          <p:cNvPr id="8" name="Picture 7">
            <a:extLst>
              <a:ext uri="{FF2B5EF4-FFF2-40B4-BE49-F238E27FC236}">
                <a16:creationId xmlns:a16="http://schemas.microsoft.com/office/drawing/2014/main" id="{D268C655-096D-42B0-9D63-9475ED335BA2}"/>
              </a:ext>
            </a:extLst>
          </p:cNvPr>
          <p:cNvPicPr>
            <a:picLocks noChangeAspect="1"/>
          </p:cNvPicPr>
          <p:nvPr/>
        </p:nvPicPr>
        <p:blipFill>
          <a:blip r:embed="rId3"/>
          <a:stretch>
            <a:fillRect/>
          </a:stretch>
        </p:blipFill>
        <p:spPr>
          <a:xfrm>
            <a:off x="5375273" y="2626469"/>
            <a:ext cx="6730934" cy="3186086"/>
          </a:xfrm>
          <a:prstGeom prst="rect">
            <a:avLst/>
          </a:prstGeom>
        </p:spPr>
      </p:pic>
    </p:spTree>
    <p:extLst>
      <p:ext uri="{BB962C8B-B14F-4D97-AF65-F5344CB8AC3E}">
        <p14:creationId xmlns:p14="http://schemas.microsoft.com/office/powerpoint/2010/main" val="134054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1D50-2A60-4B19-992E-4A1825D7444F}"/>
              </a:ext>
            </a:extLst>
          </p:cNvPr>
          <p:cNvSpPr>
            <a:spLocks noGrp="1"/>
          </p:cNvSpPr>
          <p:nvPr>
            <p:ph type="title"/>
          </p:nvPr>
        </p:nvSpPr>
        <p:spPr/>
        <p:txBody>
          <a:bodyPr/>
          <a:lstStyle/>
          <a:p>
            <a:r>
              <a:rPr lang="en-US" dirty="0"/>
              <a:t>Conceptual approach- Possible solution 2</a:t>
            </a:r>
            <a:endParaRPr lang="en-N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EA8E87-AC1A-43F0-8BC3-8A6BADD6EBD9}"/>
                  </a:ext>
                </a:extLst>
              </p:cNvPr>
              <p:cNvSpPr>
                <a:spLocks noGrp="1"/>
              </p:cNvSpPr>
              <p:nvPr>
                <p:ph idx="1"/>
              </p:nvPr>
            </p:nvSpPr>
            <p:spPr>
              <a:xfrm>
                <a:off x="-64850" y="1957183"/>
                <a:ext cx="5395608" cy="3810000"/>
              </a:xfrm>
            </p:spPr>
            <p:txBody>
              <a:bodyPr/>
              <a:lstStyle/>
              <a:p>
                <a:r>
                  <a:rPr lang="en-US" dirty="0"/>
                  <a:t>The robot's free space is implicitly partitioned into subsets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r>
                      <a:rPr lang="en-US" b="0" i="1" smtClean="0">
                        <a:latin typeface="Cambria Math" panose="02040503050406030204" pitchFamily="18" charset="0"/>
                      </a:rPr>
                      <m:t>}</m:t>
                    </m:r>
                  </m:oMath>
                </a14:m>
                <a:endParaRPr lang="en-US" dirty="0"/>
              </a:p>
              <a:p>
                <a:r>
                  <a:rPr lang="en-US" dirty="0"/>
                  <a:t>If robot pose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𝐴</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 </m:t>
                    </m:r>
                  </m:oMath>
                </a14:m>
                <a:r>
                  <a:rPr lang="en-US" dirty="0"/>
                  <a:t>and the Goal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𝐵</m:t>
                        </m:r>
                      </m:sub>
                    </m:sSub>
                  </m:oMath>
                </a14:m>
                <a:r>
                  <a:rPr lang="en-US" dirty="0"/>
                  <a:t> , meaning that the robot wants to move from one room to the other than the robot can predict that there will be a door (a manipulable object will be detected)  </a:t>
                </a:r>
              </a:p>
              <a:p>
                <a:endParaRPr lang="en-US" dirty="0"/>
              </a:p>
              <a:p>
                <a:endParaRPr lang="en-NL" dirty="0"/>
              </a:p>
            </p:txBody>
          </p:sp>
        </mc:Choice>
        <mc:Fallback>
          <p:sp>
            <p:nvSpPr>
              <p:cNvPr id="3" name="Content Placeholder 2">
                <a:extLst>
                  <a:ext uri="{FF2B5EF4-FFF2-40B4-BE49-F238E27FC236}">
                    <a16:creationId xmlns:a16="http://schemas.microsoft.com/office/drawing/2014/main" id="{E9EA8E87-AC1A-43F0-8BC3-8A6BADD6EBD9}"/>
                  </a:ext>
                </a:extLst>
              </p:cNvPr>
              <p:cNvSpPr>
                <a:spLocks noGrp="1" noRot="1" noChangeAspect="1" noMove="1" noResize="1" noEditPoints="1" noAdjustHandles="1" noChangeArrowheads="1" noChangeShapeType="1" noTextEdit="1"/>
              </p:cNvSpPr>
              <p:nvPr>
                <p:ph idx="1"/>
              </p:nvPr>
            </p:nvSpPr>
            <p:spPr>
              <a:xfrm>
                <a:off x="-64850" y="1957183"/>
                <a:ext cx="5395608" cy="3810000"/>
              </a:xfrm>
              <a:blipFill>
                <a:blip r:embed="rId2"/>
                <a:stretch>
                  <a:fillRect l="-339"/>
                </a:stretch>
              </a:blipFill>
            </p:spPr>
            <p:txBody>
              <a:bodyPr/>
              <a:lstStyle/>
              <a:p>
                <a:r>
                  <a:rPr lang="en-NL">
                    <a:noFill/>
                  </a:rPr>
                  <a:t> </a:t>
                </a:r>
              </a:p>
            </p:txBody>
          </p:sp>
        </mc:Fallback>
      </mc:AlternateContent>
      <p:pic>
        <p:nvPicPr>
          <p:cNvPr id="5" name="Picture 4">
            <a:extLst>
              <a:ext uri="{FF2B5EF4-FFF2-40B4-BE49-F238E27FC236}">
                <a16:creationId xmlns:a16="http://schemas.microsoft.com/office/drawing/2014/main" id="{EB5E698F-040A-40E1-A451-0D3CECD45F64}"/>
              </a:ext>
            </a:extLst>
          </p:cNvPr>
          <p:cNvPicPr>
            <a:picLocks noChangeAspect="1"/>
          </p:cNvPicPr>
          <p:nvPr/>
        </p:nvPicPr>
        <p:blipFill>
          <a:blip r:embed="rId3"/>
          <a:stretch>
            <a:fillRect/>
          </a:stretch>
        </p:blipFill>
        <p:spPr>
          <a:xfrm>
            <a:off x="5246452" y="1903004"/>
            <a:ext cx="6748566" cy="2971384"/>
          </a:xfrm>
          <a:prstGeom prst="rect">
            <a:avLst/>
          </a:prstGeom>
        </p:spPr>
      </p:pic>
    </p:spTree>
    <p:extLst>
      <p:ext uri="{BB962C8B-B14F-4D97-AF65-F5344CB8AC3E}">
        <p14:creationId xmlns:p14="http://schemas.microsoft.com/office/powerpoint/2010/main" val="370296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04BF-B206-47E9-9217-34B660E49A5B}"/>
              </a:ext>
            </a:extLst>
          </p:cNvPr>
          <p:cNvSpPr>
            <a:spLocks noGrp="1"/>
          </p:cNvSpPr>
          <p:nvPr>
            <p:ph type="title"/>
          </p:nvPr>
        </p:nvSpPr>
        <p:spPr>
          <a:xfrm>
            <a:off x="1476783" y="89130"/>
            <a:ext cx="9238434" cy="857559"/>
          </a:xfrm>
        </p:spPr>
        <p:txBody>
          <a:bodyPr/>
          <a:lstStyle/>
          <a:p>
            <a:r>
              <a:rPr lang="en-US" dirty="0"/>
              <a:t>Conceptual approach- Possible solution 3</a:t>
            </a:r>
            <a:endParaRPr lang="en-NL" dirty="0"/>
          </a:p>
        </p:txBody>
      </p:sp>
      <p:sp>
        <p:nvSpPr>
          <p:cNvPr id="3" name="Content Placeholder 2">
            <a:extLst>
              <a:ext uri="{FF2B5EF4-FFF2-40B4-BE49-F238E27FC236}">
                <a16:creationId xmlns:a16="http://schemas.microsoft.com/office/drawing/2014/main" id="{D545D895-FA39-4398-B0B2-9103E2B0EC34}"/>
              </a:ext>
            </a:extLst>
          </p:cNvPr>
          <p:cNvSpPr>
            <a:spLocks noGrp="1"/>
          </p:cNvSpPr>
          <p:nvPr>
            <p:ph idx="1"/>
          </p:nvPr>
        </p:nvSpPr>
        <p:spPr>
          <a:xfrm>
            <a:off x="-2" y="946689"/>
            <a:ext cx="12140119" cy="3810000"/>
          </a:xfrm>
        </p:spPr>
        <p:txBody>
          <a:bodyPr/>
          <a:lstStyle/>
          <a:p>
            <a:r>
              <a:rPr lang="en-US" dirty="0"/>
              <a:t>Applying different map layers:</a:t>
            </a:r>
          </a:p>
          <a:p>
            <a:pPr marL="560070" lvl="1" indent="-285750">
              <a:buFont typeface="Arial" panose="020B0604020202020204" pitchFamily="34" charset="0"/>
              <a:buChar char="•"/>
            </a:pPr>
            <a:r>
              <a:rPr lang="en-US" dirty="0"/>
              <a:t>	Global and local planner have different maps:</a:t>
            </a:r>
          </a:p>
          <a:p>
            <a:pPr marL="617220" lvl="1" indent="-342900">
              <a:buFont typeface="+mj-lt"/>
              <a:buAutoNum type="arabicPeriod"/>
            </a:pPr>
            <a:r>
              <a:rPr lang="en-US" dirty="0"/>
              <a:t>The global map only sees the map boundaries and static objects.</a:t>
            </a:r>
          </a:p>
          <a:p>
            <a:pPr marL="617220" lvl="1" indent="-342900">
              <a:buFont typeface="+mj-lt"/>
              <a:buAutoNum type="arabicPeriod"/>
            </a:pPr>
            <a:r>
              <a:rPr lang="en-US" dirty="0"/>
              <a:t>The local planner map has the dynamic objects also added on top. </a:t>
            </a:r>
          </a:p>
          <a:p>
            <a:pPr marL="560070" lvl="1" indent="-285750">
              <a:buFont typeface="Arial" panose="020B0604020202020204" pitchFamily="34" charset="0"/>
              <a:buChar char="•"/>
            </a:pPr>
            <a:r>
              <a:rPr lang="en-US" dirty="0"/>
              <a:t> if the proximity tolerance region is reached the system checks whether the object detected is dynamic or static and can act accordingly. </a:t>
            </a:r>
          </a:p>
        </p:txBody>
      </p:sp>
      <p:pic>
        <p:nvPicPr>
          <p:cNvPr id="6" name="Picture 5">
            <a:extLst>
              <a:ext uri="{FF2B5EF4-FFF2-40B4-BE49-F238E27FC236}">
                <a16:creationId xmlns:a16="http://schemas.microsoft.com/office/drawing/2014/main" id="{45019144-9B47-4ABC-A87B-89CC144CF2AA}"/>
              </a:ext>
            </a:extLst>
          </p:cNvPr>
          <p:cNvPicPr>
            <a:picLocks noChangeAspect="1"/>
          </p:cNvPicPr>
          <p:nvPr/>
        </p:nvPicPr>
        <p:blipFill>
          <a:blip r:embed="rId2"/>
          <a:stretch>
            <a:fillRect/>
          </a:stretch>
        </p:blipFill>
        <p:spPr>
          <a:xfrm>
            <a:off x="6511819" y="3337744"/>
            <a:ext cx="5369668" cy="3002345"/>
          </a:xfrm>
          <a:prstGeom prst="rect">
            <a:avLst/>
          </a:prstGeom>
        </p:spPr>
      </p:pic>
      <p:sp>
        <p:nvSpPr>
          <p:cNvPr id="8" name="TextBox 7">
            <a:extLst>
              <a:ext uri="{FF2B5EF4-FFF2-40B4-BE49-F238E27FC236}">
                <a16:creationId xmlns:a16="http://schemas.microsoft.com/office/drawing/2014/main" id="{03F4FE4B-6EAE-42D6-8D03-1D34C0609236}"/>
              </a:ext>
            </a:extLst>
          </p:cNvPr>
          <p:cNvSpPr txBox="1"/>
          <p:nvPr/>
        </p:nvSpPr>
        <p:spPr>
          <a:xfrm>
            <a:off x="7003915" y="6340088"/>
            <a:ext cx="5136204" cy="369332"/>
          </a:xfrm>
          <a:prstGeom prst="rect">
            <a:avLst/>
          </a:prstGeom>
          <a:noFill/>
        </p:spPr>
        <p:txBody>
          <a:bodyPr wrap="square" rtlCol="0">
            <a:spAutoFit/>
          </a:bodyPr>
          <a:lstStyle/>
          <a:p>
            <a:r>
              <a:rPr lang="en-US" dirty="0"/>
              <a:t>b) Local planner map</a:t>
            </a:r>
            <a:endParaRPr lang="en-NL" dirty="0"/>
          </a:p>
        </p:txBody>
      </p:sp>
      <p:pic>
        <p:nvPicPr>
          <p:cNvPr id="10" name="Picture 9">
            <a:extLst>
              <a:ext uri="{FF2B5EF4-FFF2-40B4-BE49-F238E27FC236}">
                <a16:creationId xmlns:a16="http://schemas.microsoft.com/office/drawing/2014/main" id="{0B5FB733-67F5-468F-90A0-73577B5D59B4}"/>
              </a:ext>
            </a:extLst>
          </p:cNvPr>
          <p:cNvPicPr>
            <a:picLocks noChangeAspect="1"/>
          </p:cNvPicPr>
          <p:nvPr/>
        </p:nvPicPr>
        <p:blipFill rotWithShape="1">
          <a:blip r:embed="rId3"/>
          <a:srcRect t="7890" b="7875"/>
          <a:stretch/>
        </p:blipFill>
        <p:spPr>
          <a:xfrm>
            <a:off x="385863" y="3255516"/>
            <a:ext cx="5369668" cy="3002346"/>
          </a:xfrm>
          <a:prstGeom prst="rect">
            <a:avLst/>
          </a:prstGeom>
        </p:spPr>
      </p:pic>
      <p:sp>
        <p:nvSpPr>
          <p:cNvPr id="11" name="TextBox 10">
            <a:extLst>
              <a:ext uri="{FF2B5EF4-FFF2-40B4-BE49-F238E27FC236}">
                <a16:creationId xmlns:a16="http://schemas.microsoft.com/office/drawing/2014/main" id="{390381EA-FCB7-48FE-9D63-7E746CA1EF8E}"/>
              </a:ext>
            </a:extLst>
          </p:cNvPr>
          <p:cNvSpPr txBox="1"/>
          <p:nvPr/>
        </p:nvSpPr>
        <p:spPr>
          <a:xfrm>
            <a:off x="619327" y="6340088"/>
            <a:ext cx="5136204" cy="369332"/>
          </a:xfrm>
          <a:prstGeom prst="rect">
            <a:avLst/>
          </a:prstGeom>
          <a:noFill/>
        </p:spPr>
        <p:txBody>
          <a:bodyPr wrap="square" rtlCol="0">
            <a:spAutoFit/>
          </a:bodyPr>
          <a:lstStyle/>
          <a:p>
            <a:r>
              <a:rPr lang="en-US" dirty="0"/>
              <a:t>a) Global planner map</a:t>
            </a:r>
            <a:endParaRPr lang="en-NL" dirty="0"/>
          </a:p>
        </p:txBody>
      </p:sp>
    </p:spTree>
    <p:extLst>
      <p:ext uri="{BB962C8B-B14F-4D97-AF65-F5344CB8AC3E}">
        <p14:creationId xmlns:p14="http://schemas.microsoft.com/office/powerpoint/2010/main" val="326190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2977B-89DE-40F9-83D3-544D5C920C7D}"/>
              </a:ext>
            </a:extLst>
          </p:cNvPr>
          <p:cNvSpPr>
            <a:spLocks noGrp="1"/>
          </p:cNvSpPr>
          <p:nvPr>
            <p:ph type="title"/>
          </p:nvPr>
        </p:nvSpPr>
        <p:spPr/>
        <p:txBody>
          <a:bodyPr/>
          <a:lstStyle/>
          <a:p>
            <a:r>
              <a:rPr lang="en-US" dirty="0"/>
              <a:t>Planning and future steps: </a:t>
            </a:r>
            <a:endParaRPr lang="en-NL" dirty="0"/>
          </a:p>
        </p:txBody>
      </p:sp>
      <p:sp>
        <p:nvSpPr>
          <p:cNvPr id="3" name="Content Placeholder 2">
            <a:extLst>
              <a:ext uri="{FF2B5EF4-FFF2-40B4-BE49-F238E27FC236}">
                <a16:creationId xmlns:a16="http://schemas.microsoft.com/office/drawing/2014/main" id="{F3B3DE2F-3C36-4ACD-90EC-A0F157F95198}"/>
              </a:ext>
            </a:extLst>
          </p:cNvPr>
          <p:cNvSpPr>
            <a:spLocks noGrp="1"/>
          </p:cNvSpPr>
          <p:nvPr>
            <p:ph idx="1"/>
          </p:nvPr>
        </p:nvSpPr>
        <p:spPr/>
        <p:txBody>
          <a:bodyPr/>
          <a:lstStyle/>
          <a:p>
            <a:r>
              <a:rPr lang="en-US" dirty="0"/>
              <a:t>Choose a Conceptual approach or a number of concepts and conduct a comparative analysis.</a:t>
            </a:r>
          </a:p>
          <a:p>
            <a:r>
              <a:rPr lang="en-US" dirty="0"/>
              <a:t>Attempt to reformulate the configuration space by including dynamic and static object differentiation.</a:t>
            </a:r>
          </a:p>
          <a:p>
            <a:r>
              <a:rPr lang="en-US" dirty="0"/>
              <a:t>Define the free space subsets of the robot depending on the chosen concept.</a:t>
            </a:r>
          </a:p>
          <a:p>
            <a:r>
              <a:rPr lang="en-US" dirty="0"/>
              <a:t>Integrate the object manipulation with the navigation plan.</a:t>
            </a:r>
          </a:p>
          <a:p>
            <a:r>
              <a:rPr lang="en-US" dirty="0"/>
              <a:t>Look into the current technology in hero for opening doors or manipulating small objects.</a:t>
            </a:r>
          </a:p>
          <a:p>
            <a:r>
              <a:rPr lang="en-US" dirty="0"/>
              <a:t>Test, Test and Test. </a:t>
            </a:r>
            <a:endParaRPr lang="en-NL" dirty="0"/>
          </a:p>
        </p:txBody>
      </p:sp>
    </p:spTree>
    <p:extLst>
      <p:ext uri="{BB962C8B-B14F-4D97-AF65-F5344CB8AC3E}">
        <p14:creationId xmlns:p14="http://schemas.microsoft.com/office/powerpoint/2010/main" val="157955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125D-080C-4F27-83ED-811E0CBC22E8}"/>
              </a:ext>
            </a:extLst>
          </p:cNvPr>
          <p:cNvSpPr>
            <a:spLocks noGrp="1"/>
          </p:cNvSpPr>
          <p:nvPr>
            <p:ph type="title"/>
          </p:nvPr>
        </p:nvSpPr>
        <p:spPr>
          <a:xfrm>
            <a:off x="1217900" y="92945"/>
            <a:ext cx="9238434" cy="857559"/>
          </a:xfrm>
        </p:spPr>
        <p:txBody>
          <a:bodyPr/>
          <a:lstStyle/>
          <a:p>
            <a:r>
              <a:rPr lang="en-US" dirty="0"/>
              <a:t>Literature study:</a:t>
            </a:r>
            <a:endParaRPr lang="en-NL" dirty="0"/>
          </a:p>
        </p:txBody>
      </p:sp>
      <p:sp>
        <p:nvSpPr>
          <p:cNvPr id="3" name="Content Placeholder 2">
            <a:extLst>
              <a:ext uri="{FF2B5EF4-FFF2-40B4-BE49-F238E27FC236}">
                <a16:creationId xmlns:a16="http://schemas.microsoft.com/office/drawing/2014/main" id="{A52CD1F3-AAEA-4D45-9BEB-C64036418A21}"/>
              </a:ext>
            </a:extLst>
          </p:cNvPr>
          <p:cNvSpPr>
            <a:spLocks noGrp="1"/>
          </p:cNvSpPr>
          <p:nvPr>
            <p:ph idx="1"/>
          </p:nvPr>
        </p:nvSpPr>
        <p:spPr>
          <a:xfrm>
            <a:off x="105833" y="950504"/>
            <a:ext cx="10350501" cy="5784729"/>
          </a:xfrm>
        </p:spPr>
        <p:txBody>
          <a:bodyPr>
            <a:normAutofit fontScale="92500" lnSpcReduction="20000"/>
          </a:bodyPr>
          <a:lstStyle/>
          <a:p>
            <a:r>
              <a:rPr lang="en-US" dirty="0"/>
              <a:t>Extensive research on:</a:t>
            </a:r>
          </a:p>
          <a:p>
            <a:pPr marL="560070" lvl="1" indent="-285750">
              <a:buFont typeface="Courier New" panose="02070309020205020404" pitchFamily="49" charset="0"/>
              <a:buChar char="o"/>
            </a:pPr>
            <a:r>
              <a:rPr lang="en-US" dirty="0"/>
              <a:t>	World Representations:</a:t>
            </a:r>
          </a:p>
          <a:p>
            <a:pPr marL="925830" lvl="4" indent="-285750">
              <a:buFont typeface="Wingdings" panose="05000000000000000000" pitchFamily="2" charset="2"/>
              <a:buChar char="ü"/>
            </a:pPr>
            <a:r>
              <a:rPr lang="en-US" dirty="0"/>
              <a:t>Grid Based, data driven representations:</a:t>
            </a:r>
          </a:p>
          <a:p>
            <a:pPr marL="2800350" lvl="5" indent="-285750">
              <a:buFont typeface="Wingdings" panose="05000000000000000000" pitchFamily="2" charset="2"/>
              <a:buChar char="ü"/>
            </a:pPr>
            <a:r>
              <a:rPr lang="en-US" dirty="0"/>
              <a:t>Static </a:t>
            </a:r>
          </a:p>
          <a:p>
            <a:pPr marL="2800350" lvl="5" indent="-285750">
              <a:buFont typeface="Wingdings" panose="05000000000000000000" pitchFamily="2" charset="2"/>
              <a:buChar char="ü"/>
            </a:pPr>
            <a:r>
              <a:rPr lang="en-US" dirty="0"/>
              <a:t>Dynamic </a:t>
            </a:r>
          </a:p>
          <a:p>
            <a:pPr marL="925830" lvl="4" indent="-285750">
              <a:buFont typeface="Wingdings" panose="05000000000000000000" pitchFamily="2" charset="2"/>
              <a:buChar char="ü"/>
            </a:pPr>
            <a:r>
              <a:rPr lang="en-US" dirty="0"/>
              <a:t>Object-oriented, model-driven representations</a:t>
            </a:r>
          </a:p>
          <a:p>
            <a:pPr marL="560070" lvl="1" indent="-285750">
              <a:buFont typeface="Courier New" panose="02070309020205020404" pitchFamily="49" charset="0"/>
              <a:buChar char="o"/>
            </a:pPr>
            <a:r>
              <a:rPr lang="en-US" dirty="0"/>
              <a:t>Representation planning:</a:t>
            </a:r>
          </a:p>
          <a:p>
            <a:pPr marL="752094" lvl="3" indent="-285750">
              <a:buFont typeface="Courier New" panose="02070309020205020404" pitchFamily="49" charset="0"/>
              <a:buChar char="o"/>
            </a:pPr>
            <a:r>
              <a:rPr lang="en-US" dirty="0"/>
              <a:t>Configuration spaces vs work space?</a:t>
            </a:r>
          </a:p>
          <a:p>
            <a:pPr marL="752094" lvl="3" indent="-285750">
              <a:buFont typeface="Courier New" panose="02070309020205020404" pitchFamily="49" charset="0"/>
              <a:buChar char="o"/>
            </a:pPr>
            <a:r>
              <a:rPr lang="en-US" dirty="0"/>
              <a:t>Generation of connectivity graphs (Roadmaps, Sampling based,  cell decomposition)</a:t>
            </a:r>
          </a:p>
          <a:p>
            <a:pPr marL="752094" lvl="3" indent="-285750">
              <a:buFont typeface="Courier New" panose="02070309020205020404" pitchFamily="49" charset="0"/>
              <a:buChar char="o"/>
            </a:pPr>
            <a:r>
              <a:rPr lang="en-US" dirty="0"/>
              <a:t>Potential Fields </a:t>
            </a:r>
          </a:p>
          <a:p>
            <a:pPr marL="560070" lvl="1" indent="-285750">
              <a:buFont typeface="Courier New" panose="02070309020205020404" pitchFamily="49" charset="0"/>
              <a:buChar char="o"/>
            </a:pPr>
            <a:r>
              <a:rPr lang="en-US" dirty="0"/>
              <a:t>Path Planning:</a:t>
            </a:r>
          </a:p>
          <a:p>
            <a:pPr marL="742950" lvl="2" indent="-285750">
              <a:buFont typeface="Courier New" panose="02070309020205020404" pitchFamily="49" charset="0"/>
              <a:buChar char="o"/>
            </a:pPr>
            <a:r>
              <a:rPr lang="en-US" dirty="0"/>
              <a:t>Global and topological planning </a:t>
            </a:r>
          </a:p>
          <a:p>
            <a:pPr marL="742950" lvl="2" indent="-285750">
              <a:buFont typeface="Courier New" panose="02070309020205020404" pitchFamily="49" charset="0"/>
              <a:buChar char="o"/>
            </a:pPr>
            <a:r>
              <a:rPr lang="en-US" dirty="0"/>
              <a:t>Graph search algorithms ( A*, </a:t>
            </a:r>
            <a:r>
              <a:rPr lang="en-US" dirty="0" err="1"/>
              <a:t>BFS,DFS,Dijkstra’s</a:t>
            </a:r>
            <a:r>
              <a:rPr lang="en-US" dirty="0"/>
              <a:t> , D*, E*) and randomized graph searches (RRT)</a:t>
            </a:r>
          </a:p>
          <a:p>
            <a:pPr marL="560070" marR="0" lvl="1" indent="-285750" algn="l" defTabSz="914400" rtl="0" eaLnBrk="1" fontAlgn="auto" latinLnBrk="0" hangingPunct="1">
              <a:lnSpc>
                <a:spcPct val="130000"/>
              </a:lnSpc>
              <a:spcBef>
                <a:spcPts val="500"/>
              </a:spcBef>
              <a:spcAft>
                <a:spcPts val="0"/>
              </a:spcAft>
              <a:buClrTx/>
              <a:buSzPct val="85000"/>
              <a:buFont typeface="Courier New" panose="02070309020205020404" pitchFamily="49" charset="0"/>
              <a:buChar char="o"/>
              <a:tabLst/>
              <a:defRPr/>
            </a:pPr>
            <a:r>
              <a:rPr lang="en-US" dirty="0">
                <a:solidFill>
                  <a:prstClr val="white"/>
                </a:solidFill>
                <a:latin typeface="Trade Gothic Next Light"/>
              </a:rPr>
              <a:t>Local Motion planning </a:t>
            </a:r>
            <a:r>
              <a:rPr kumimoji="0" lang="en-US" sz="1600" b="1" i="0" u="none" strike="noStrike" kern="1200" cap="none" spc="0" normalizeH="0" baseline="0" noProof="0" dirty="0">
                <a:ln>
                  <a:noFill/>
                </a:ln>
                <a:solidFill>
                  <a:prstClr val="white"/>
                </a:solidFill>
                <a:effectLst/>
                <a:uLnTx/>
                <a:uFillTx/>
                <a:latin typeface="Trade Gothic Next Light"/>
                <a:ea typeface="+mn-ea"/>
                <a:cs typeface="+mn-cs"/>
              </a:rPr>
              <a:t>:</a:t>
            </a:r>
          </a:p>
          <a:p>
            <a:pPr marL="742950" lvl="2" indent="-285750">
              <a:buFont typeface="Courier New" panose="02070309020205020404" pitchFamily="49" charset="0"/>
              <a:buChar char="o"/>
              <a:defRPr/>
            </a:pPr>
            <a:r>
              <a:rPr lang="en-US" b="1" dirty="0">
                <a:solidFill>
                  <a:prstClr val="white"/>
                </a:solidFill>
                <a:latin typeface="Trade Gothic Next Light"/>
              </a:rPr>
              <a:t>Bug Algorithm </a:t>
            </a:r>
          </a:p>
          <a:p>
            <a:pPr marL="742950" lvl="2" indent="-285750">
              <a:buFont typeface="Courier New" panose="02070309020205020404" pitchFamily="49" charset="0"/>
              <a:buChar char="o"/>
              <a:defRPr/>
            </a:pPr>
            <a:r>
              <a:rPr kumimoji="0" lang="en-US" b="1" i="0" u="none" strike="noStrike" kern="1200" cap="none" spc="0" normalizeH="0" baseline="0" noProof="0" dirty="0">
                <a:ln>
                  <a:noFill/>
                </a:ln>
                <a:solidFill>
                  <a:prstClr val="white"/>
                </a:solidFill>
                <a:effectLst/>
                <a:uLnTx/>
                <a:uFillTx/>
                <a:latin typeface="Trade Gothic Next Light"/>
                <a:ea typeface="+mn-ea"/>
                <a:cs typeface="+mn-cs"/>
              </a:rPr>
              <a:t>Fuzzy Logic </a:t>
            </a:r>
          </a:p>
          <a:p>
            <a:pPr marL="742950" lvl="2" indent="-285750">
              <a:buFont typeface="Courier New" panose="02070309020205020404" pitchFamily="49" charset="0"/>
              <a:buChar char="o"/>
              <a:defRPr/>
            </a:pPr>
            <a:r>
              <a:rPr lang="en-US" b="1" dirty="0">
                <a:solidFill>
                  <a:prstClr val="white"/>
                </a:solidFill>
                <a:latin typeface="Trade Gothic Next Light"/>
              </a:rPr>
              <a:t>VFH </a:t>
            </a:r>
          </a:p>
          <a:p>
            <a:pPr marL="742950" lvl="2" indent="-285750">
              <a:buFont typeface="Courier New" panose="02070309020205020404" pitchFamily="49" charset="0"/>
              <a:buChar char="o"/>
              <a:defRPr/>
            </a:pPr>
            <a:r>
              <a:rPr kumimoji="0" lang="en-US" b="1" i="0" u="none" strike="noStrike" kern="1200" cap="none" spc="0" normalizeH="0" baseline="0" noProof="0" dirty="0">
                <a:ln>
                  <a:noFill/>
                </a:ln>
                <a:solidFill>
                  <a:prstClr val="white"/>
                </a:solidFill>
                <a:effectLst/>
                <a:uLnTx/>
                <a:uFillTx/>
                <a:latin typeface="Trade Gothic Next Light"/>
                <a:ea typeface="+mn-ea"/>
                <a:cs typeface="+mn-cs"/>
              </a:rPr>
              <a:t>DWA</a:t>
            </a:r>
          </a:p>
          <a:p>
            <a:pPr marL="742950" lvl="2" indent="-285750">
              <a:buFont typeface="Courier New" panose="02070309020205020404" pitchFamily="49" charset="0"/>
              <a:buChar char="o"/>
              <a:defRPr/>
            </a:pPr>
            <a:r>
              <a:rPr lang="en-US" b="1" dirty="0">
                <a:solidFill>
                  <a:prstClr val="white"/>
                </a:solidFill>
                <a:latin typeface="Trade Gothic Next Light"/>
              </a:rPr>
              <a:t>Elastic Band</a:t>
            </a:r>
          </a:p>
          <a:p>
            <a:pPr marL="742950" lvl="2" indent="-285750">
              <a:buFont typeface="Courier New" panose="02070309020205020404" pitchFamily="49" charset="0"/>
              <a:buChar char="o"/>
              <a:defRPr/>
            </a:pPr>
            <a:r>
              <a:rPr kumimoji="0" lang="en-US" b="1" i="0" u="none" strike="noStrike" kern="1200" cap="none" spc="0" normalizeH="0" baseline="0" noProof="0" dirty="0">
                <a:ln>
                  <a:noFill/>
                </a:ln>
                <a:solidFill>
                  <a:prstClr val="white"/>
                </a:solidFill>
                <a:effectLst/>
                <a:uLnTx/>
                <a:uFillTx/>
                <a:latin typeface="Trade Gothic Next Light"/>
                <a:ea typeface="+mn-ea"/>
                <a:cs typeface="+mn-cs"/>
              </a:rPr>
              <a:t>Potential fields</a:t>
            </a:r>
          </a:p>
          <a:p>
            <a:pPr marL="742950" lvl="2" indent="-285750">
              <a:buFont typeface="Courier New" panose="02070309020205020404" pitchFamily="49" charset="0"/>
              <a:buChar char="o"/>
              <a:defRPr/>
            </a:pPr>
            <a:endParaRPr kumimoji="0" lang="en-US" b="1" i="0" u="none" strike="noStrike" kern="1200" cap="none" spc="0" normalizeH="0" baseline="0" noProof="0" dirty="0">
              <a:ln>
                <a:noFill/>
              </a:ln>
              <a:solidFill>
                <a:prstClr val="white"/>
              </a:solidFill>
              <a:effectLst/>
              <a:uLnTx/>
              <a:uFillTx/>
              <a:latin typeface="Trade Gothic Next Light"/>
              <a:ea typeface="+mn-ea"/>
              <a:cs typeface="+mn-cs"/>
            </a:endParaRPr>
          </a:p>
          <a:p>
            <a:pPr lvl="2" indent="0">
              <a:buNone/>
            </a:pPr>
            <a:endParaRPr lang="en-US" dirty="0"/>
          </a:p>
          <a:p>
            <a:pPr marL="811530" lvl="4" indent="-171450">
              <a:buFont typeface="Courier New" panose="02070309020205020404" pitchFamily="49" charset="0"/>
              <a:buChar char="o"/>
            </a:pPr>
            <a:endParaRPr lang="en-US" dirty="0"/>
          </a:p>
          <a:p>
            <a:pPr marL="925830" lvl="4" indent="-285750">
              <a:buFont typeface="Wingdings" panose="05000000000000000000" pitchFamily="2" charset="2"/>
              <a:buChar char="ü"/>
            </a:pPr>
            <a:endParaRPr lang="en-US" dirty="0"/>
          </a:p>
          <a:p>
            <a:pPr marL="925830" lvl="4" indent="-285750">
              <a:buFont typeface="Wingdings" panose="05000000000000000000" pitchFamily="2" charset="2"/>
              <a:buChar char="ü"/>
            </a:pPr>
            <a:endParaRPr lang="en-US" dirty="0"/>
          </a:p>
          <a:p>
            <a:pPr lvl="4" indent="0">
              <a:buNone/>
            </a:pPr>
            <a:endParaRPr lang="en-US" dirty="0"/>
          </a:p>
        </p:txBody>
      </p:sp>
      <p:pic>
        <p:nvPicPr>
          <p:cNvPr id="5" name="Picture 4">
            <a:extLst>
              <a:ext uri="{FF2B5EF4-FFF2-40B4-BE49-F238E27FC236}">
                <a16:creationId xmlns:a16="http://schemas.microsoft.com/office/drawing/2014/main" id="{01E4027E-40ED-4A4D-97B4-619698806CC8}"/>
              </a:ext>
            </a:extLst>
          </p:cNvPr>
          <p:cNvPicPr>
            <a:picLocks noChangeAspect="1"/>
          </p:cNvPicPr>
          <p:nvPr/>
        </p:nvPicPr>
        <p:blipFill>
          <a:blip r:embed="rId2"/>
          <a:stretch>
            <a:fillRect/>
          </a:stretch>
        </p:blipFill>
        <p:spPr>
          <a:xfrm>
            <a:off x="6758453" y="673100"/>
            <a:ext cx="3435414" cy="2550886"/>
          </a:xfrm>
          <a:prstGeom prst="rect">
            <a:avLst/>
          </a:prstGeom>
        </p:spPr>
      </p:pic>
      <p:pic>
        <p:nvPicPr>
          <p:cNvPr id="7" name="Picture 6">
            <a:extLst>
              <a:ext uri="{FF2B5EF4-FFF2-40B4-BE49-F238E27FC236}">
                <a16:creationId xmlns:a16="http://schemas.microsoft.com/office/drawing/2014/main" id="{9A9354B6-4F8A-4644-A3B8-2FAE708D6B65}"/>
              </a:ext>
            </a:extLst>
          </p:cNvPr>
          <p:cNvPicPr>
            <a:picLocks noChangeAspect="1"/>
          </p:cNvPicPr>
          <p:nvPr/>
        </p:nvPicPr>
        <p:blipFill>
          <a:blip r:embed="rId3"/>
          <a:stretch>
            <a:fillRect/>
          </a:stretch>
        </p:blipFill>
        <p:spPr>
          <a:xfrm>
            <a:off x="8088574" y="3634015"/>
            <a:ext cx="2482511" cy="1265489"/>
          </a:xfrm>
          <a:prstGeom prst="rect">
            <a:avLst/>
          </a:prstGeom>
        </p:spPr>
      </p:pic>
      <p:pic>
        <p:nvPicPr>
          <p:cNvPr id="9" name="Picture 8">
            <a:extLst>
              <a:ext uri="{FF2B5EF4-FFF2-40B4-BE49-F238E27FC236}">
                <a16:creationId xmlns:a16="http://schemas.microsoft.com/office/drawing/2014/main" id="{9B68A30C-F90A-4502-9935-2883C0A2D1DA}"/>
              </a:ext>
            </a:extLst>
          </p:cNvPr>
          <p:cNvPicPr>
            <a:picLocks noChangeAspect="1"/>
          </p:cNvPicPr>
          <p:nvPr/>
        </p:nvPicPr>
        <p:blipFill>
          <a:blip r:embed="rId4"/>
          <a:stretch>
            <a:fillRect/>
          </a:stretch>
        </p:blipFill>
        <p:spPr>
          <a:xfrm>
            <a:off x="3959108" y="4867056"/>
            <a:ext cx="2504044" cy="1897999"/>
          </a:xfrm>
          <a:prstGeom prst="rect">
            <a:avLst/>
          </a:prstGeom>
        </p:spPr>
      </p:pic>
    </p:spTree>
    <p:extLst>
      <p:ext uri="{BB962C8B-B14F-4D97-AF65-F5344CB8AC3E}">
        <p14:creationId xmlns:p14="http://schemas.microsoft.com/office/powerpoint/2010/main" val="133223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1585-C99A-47C3-8A86-C900543E26E9}"/>
              </a:ext>
            </a:extLst>
          </p:cNvPr>
          <p:cNvSpPr>
            <a:spLocks noGrp="1"/>
          </p:cNvSpPr>
          <p:nvPr>
            <p:ph type="title"/>
          </p:nvPr>
        </p:nvSpPr>
        <p:spPr/>
        <p:txBody>
          <a:bodyPr/>
          <a:lstStyle/>
          <a:p>
            <a:r>
              <a:rPr lang="en-US" dirty="0"/>
              <a:t>Current Navigation stack </a:t>
            </a:r>
            <a:endParaRPr lang="en-NL" dirty="0"/>
          </a:p>
        </p:txBody>
      </p:sp>
      <p:sp>
        <p:nvSpPr>
          <p:cNvPr id="3" name="Content Placeholder 2">
            <a:extLst>
              <a:ext uri="{FF2B5EF4-FFF2-40B4-BE49-F238E27FC236}">
                <a16:creationId xmlns:a16="http://schemas.microsoft.com/office/drawing/2014/main" id="{FD6154EC-853A-4904-A77A-011CFFB1CCC8}"/>
              </a:ext>
            </a:extLst>
          </p:cNvPr>
          <p:cNvSpPr>
            <a:spLocks noGrp="1"/>
          </p:cNvSpPr>
          <p:nvPr>
            <p:ph idx="1"/>
          </p:nvPr>
        </p:nvSpPr>
        <p:spPr/>
        <p:txBody>
          <a:bodyPr/>
          <a:lstStyle/>
          <a:p>
            <a:r>
              <a:rPr lang="en-US" dirty="0"/>
              <a:t>A Hierarchical motion planning system which consists of:</a:t>
            </a:r>
          </a:p>
          <a:p>
            <a:pPr marL="525780" lvl="2" indent="-342900">
              <a:buFont typeface="+mj-lt"/>
              <a:buAutoNum type="arabicPeriod"/>
            </a:pPr>
            <a:r>
              <a:rPr lang="en-US" dirty="0"/>
              <a:t>Global Planner: provides connectivity information to the global goal with the use of an A* search algorithm.</a:t>
            </a:r>
          </a:p>
          <a:p>
            <a:pPr marL="525780" lvl="2" indent="-342900">
              <a:buFont typeface="+mj-lt"/>
              <a:buAutoNum type="arabicPeriod"/>
            </a:pPr>
            <a:r>
              <a:rPr lang="en-US" dirty="0"/>
              <a:t>Local planner: The steering commands are made using DWA</a:t>
            </a:r>
          </a:p>
          <a:p>
            <a:pPr marL="525780" lvl="2" indent="-342900">
              <a:buFont typeface="+mj-lt"/>
              <a:buAutoNum type="arabicPeriod"/>
            </a:pPr>
            <a:r>
              <a:rPr lang="en-US" dirty="0"/>
              <a:t>Executive : A general state machine which provides goals to the motion planner. The recovery behavior is also implemented in this module as it knows more information about the world and the task being executed. </a:t>
            </a:r>
            <a:endParaRPr lang="en-NL" dirty="0"/>
          </a:p>
        </p:txBody>
      </p:sp>
      <p:pic>
        <p:nvPicPr>
          <p:cNvPr id="7" name="Picture 6">
            <a:extLst>
              <a:ext uri="{FF2B5EF4-FFF2-40B4-BE49-F238E27FC236}">
                <a16:creationId xmlns:a16="http://schemas.microsoft.com/office/drawing/2014/main" id="{893C389B-13ED-4B27-AFDA-7650265003E7}"/>
              </a:ext>
            </a:extLst>
          </p:cNvPr>
          <p:cNvPicPr>
            <a:picLocks noChangeAspect="1"/>
          </p:cNvPicPr>
          <p:nvPr/>
        </p:nvPicPr>
        <p:blipFill>
          <a:blip r:embed="rId2"/>
          <a:stretch>
            <a:fillRect/>
          </a:stretch>
        </p:blipFill>
        <p:spPr>
          <a:xfrm>
            <a:off x="3036640" y="4092106"/>
            <a:ext cx="6755016" cy="2645919"/>
          </a:xfrm>
          <a:prstGeom prst="rect">
            <a:avLst/>
          </a:prstGeom>
        </p:spPr>
      </p:pic>
    </p:spTree>
    <p:extLst>
      <p:ext uri="{BB962C8B-B14F-4D97-AF65-F5344CB8AC3E}">
        <p14:creationId xmlns:p14="http://schemas.microsoft.com/office/powerpoint/2010/main" val="209577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F01A2A6-1291-4AFF-9135-D03EE5652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58916FC5-3C13-4124-995E-700A6FF39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8" name="Rectangle 137">
            <a:extLst>
              <a:ext uri="{FF2B5EF4-FFF2-40B4-BE49-F238E27FC236}">
                <a16:creationId xmlns:a16="http://schemas.microsoft.com/office/drawing/2014/main" id="{1D7071EC-BCB9-494C-A9A6-CF6667C00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31" y="762000"/>
            <a:ext cx="10661469"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B66E-3A9D-47B0-8BCC-17FD0BA92E6F}"/>
              </a:ext>
            </a:extLst>
          </p:cNvPr>
          <p:cNvSpPr>
            <a:spLocks noGrp="1"/>
          </p:cNvSpPr>
          <p:nvPr>
            <p:ph type="title"/>
          </p:nvPr>
        </p:nvSpPr>
        <p:spPr>
          <a:xfrm>
            <a:off x="1416352" y="1334217"/>
            <a:ext cx="5058091" cy="1071453"/>
          </a:xfrm>
        </p:spPr>
        <p:txBody>
          <a:bodyPr>
            <a:normAutofit fontScale="90000"/>
          </a:bodyPr>
          <a:lstStyle/>
          <a:p>
            <a:r>
              <a:rPr lang="en-US" dirty="0"/>
              <a:t>Current ROS architecture </a:t>
            </a:r>
            <a:endParaRPr lang="en-NL" dirty="0"/>
          </a:p>
        </p:txBody>
      </p:sp>
      <p:sp>
        <p:nvSpPr>
          <p:cNvPr id="3" name="Content Placeholder 2">
            <a:extLst>
              <a:ext uri="{FF2B5EF4-FFF2-40B4-BE49-F238E27FC236}">
                <a16:creationId xmlns:a16="http://schemas.microsoft.com/office/drawing/2014/main" id="{E6A337DC-4E67-4432-AB41-54BB76697E50}"/>
              </a:ext>
            </a:extLst>
          </p:cNvPr>
          <p:cNvSpPr>
            <a:spLocks noGrp="1"/>
          </p:cNvSpPr>
          <p:nvPr>
            <p:ph idx="1"/>
          </p:nvPr>
        </p:nvSpPr>
        <p:spPr>
          <a:xfrm>
            <a:off x="762000" y="2588455"/>
            <a:ext cx="4679648" cy="2786159"/>
          </a:xfrm>
        </p:spPr>
        <p:txBody>
          <a:bodyPr>
            <a:normAutofit fontScale="92500" lnSpcReduction="20000"/>
          </a:bodyPr>
          <a:lstStyle/>
          <a:p>
            <a:pPr>
              <a:lnSpc>
                <a:spcPct val="120000"/>
              </a:lnSpc>
            </a:pPr>
            <a:r>
              <a:rPr lang="en-US" sz="1500" dirty="0"/>
              <a:t>Current ROS architecture simplified:</a:t>
            </a:r>
          </a:p>
          <a:p>
            <a:pPr marL="560070" lvl="1" indent="-285750">
              <a:lnSpc>
                <a:spcPct val="120000"/>
              </a:lnSpc>
              <a:buFont typeface="Arial" panose="020B0604020202020204" pitchFamily="34" charset="0"/>
              <a:buChar char="•"/>
            </a:pPr>
            <a:r>
              <a:rPr lang="en-US" sz="1500" dirty="0"/>
              <a:t>	The extension of the state machine to look </a:t>
            </a:r>
          </a:p>
          <a:p>
            <a:pPr lvl="1">
              <a:lnSpc>
                <a:spcPct val="120000"/>
              </a:lnSpc>
            </a:pPr>
            <a:r>
              <a:rPr lang="en-US" sz="1500" dirty="0"/>
              <a:t>Into other options if the global planner cannot find a </a:t>
            </a:r>
          </a:p>
          <a:p>
            <a:pPr lvl="1">
              <a:lnSpc>
                <a:spcPct val="120000"/>
              </a:lnSpc>
            </a:pPr>
            <a:r>
              <a:rPr lang="en-US" sz="1500" dirty="0"/>
              <a:t>Possible route.</a:t>
            </a:r>
          </a:p>
          <a:p>
            <a:pPr marL="560070" lvl="1" indent="-285750">
              <a:lnSpc>
                <a:spcPct val="120000"/>
              </a:lnSpc>
              <a:buFont typeface="Arial" panose="020B0604020202020204" pitchFamily="34" charset="0"/>
              <a:buChar char="•"/>
            </a:pPr>
            <a:r>
              <a:rPr lang="en-US" sz="1500" dirty="0"/>
              <a:t>Other options may include:</a:t>
            </a:r>
          </a:p>
          <a:p>
            <a:pPr marL="742950" lvl="2" indent="-285750">
              <a:lnSpc>
                <a:spcPct val="120000"/>
              </a:lnSpc>
            </a:pPr>
            <a:r>
              <a:rPr lang="en-US" sz="1500" dirty="0"/>
              <a:t>If there is a door detected open it</a:t>
            </a:r>
          </a:p>
          <a:p>
            <a:pPr marL="742950" lvl="2" indent="-285750">
              <a:lnSpc>
                <a:spcPct val="120000"/>
              </a:lnSpc>
            </a:pPr>
            <a:r>
              <a:rPr lang="en-US" sz="1500" dirty="0"/>
              <a:t>If there is an object that is classified as manipulatable</a:t>
            </a:r>
          </a:p>
          <a:p>
            <a:pPr lvl="2" indent="0">
              <a:lnSpc>
                <a:spcPct val="120000"/>
              </a:lnSpc>
              <a:buNone/>
            </a:pPr>
            <a:r>
              <a:rPr lang="en-US" sz="1500" dirty="0"/>
              <a:t>Move it </a:t>
            </a:r>
          </a:p>
          <a:p>
            <a:pPr marL="742950" lvl="2" indent="-285750">
              <a:lnSpc>
                <a:spcPct val="120000"/>
              </a:lnSpc>
            </a:pPr>
            <a:r>
              <a:rPr lang="en-US" sz="1500" dirty="0"/>
              <a:t>Etc.   </a:t>
            </a:r>
          </a:p>
          <a:p>
            <a:pPr>
              <a:lnSpc>
                <a:spcPct val="120000"/>
              </a:lnSpc>
            </a:pPr>
            <a:endParaRPr lang="en-NL" sz="1500" dirty="0"/>
          </a:p>
        </p:txBody>
      </p:sp>
      <p:pic>
        <p:nvPicPr>
          <p:cNvPr id="6" name="Picture 5">
            <a:extLst>
              <a:ext uri="{FF2B5EF4-FFF2-40B4-BE49-F238E27FC236}">
                <a16:creationId xmlns:a16="http://schemas.microsoft.com/office/drawing/2014/main" id="{8922D748-802F-4891-9EC0-ACA7E3AD0623}"/>
              </a:ext>
            </a:extLst>
          </p:cNvPr>
          <p:cNvPicPr>
            <a:picLocks noChangeAspect="1"/>
          </p:cNvPicPr>
          <p:nvPr/>
        </p:nvPicPr>
        <p:blipFill>
          <a:blip r:embed="rId2"/>
          <a:stretch>
            <a:fillRect/>
          </a:stretch>
        </p:blipFill>
        <p:spPr>
          <a:xfrm>
            <a:off x="6210179" y="2243838"/>
            <a:ext cx="4823746" cy="2773933"/>
          </a:xfrm>
          <a:prstGeom prst="rect">
            <a:avLst/>
          </a:prstGeom>
        </p:spPr>
      </p:pic>
      <p:pic>
        <p:nvPicPr>
          <p:cNvPr id="1026" name="Picture 2" descr=", 《 0 , 7711 , 1E4 3176 ">
            <a:extLst>
              <a:ext uri="{FF2B5EF4-FFF2-40B4-BE49-F238E27FC236}">
                <a16:creationId xmlns:a16="http://schemas.microsoft.com/office/drawing/2014/main" id="{83D0A416-FA7F-4655-8AF1-0463620A3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705" y="2164190"/>
            <a:ext cx="6206764" cy="2933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4431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9827-B566-4E05-9DCF-A601A17F6782}"/>
              </a:ext>
            </a:extLst>
          </p:cNvPr>
          <p:cNvSpPr>
            <a:spLocks noGrp="1"/>
          </p:cNvSpPr>
          <p:nvPr>
            <p:ph type="title"/>
          </p:nvPr>
        </p:nvSpPr>
        <p:spPr/>
        <p:txBody>
          <a:bodyPr/>
          <a:lstStyle/>
          <a:p>
            <a:r>
              <a:rPr lang="en-US" dirty="0"/>
              <a:t>Conceptual approach </a:t>
            </a:r>
            <a:endParaRPr lang="en-NL" dirty="0"/>
          </a:p>
        </p:txBody>
      </p:sp>
      <p:sp>
        <p:nvSpPr>
          <p:cNvPr id="3" name="Content Placeholder 2">
            <a:extLst>
              <a:ext uri="{FF2B5EF4-FFF2-40B4-BE49-F238E27FC236}">
                <a16:creationId xmlns:a16="http://schemas.microsoft.com/office/drawing/2014/main" id="{4AA48D4E-0100-4925-9A75-027B7352FB01}"/>
              </a:ext>
            </a:extLst>
          </p:cNvPr>
          <p:cNvSpPr>
            <a:spLocks noGrp="1"/>
          </p:cNvSpPr>
          <p:nvPr>
            <p:ph idx="1"/>
          </p:nvPr>
        </p:nvSpPr>
        <p:spPr/>
        <p:txBody>
          <a:bodyPr/>
          <a:lstStyle/>
          <a:p>
            <a:r>
              <a:rPr lang="en-US" dirty="0"/>
              <a:t>Assumptions:</a:t>
            </a:r>
          </a:p>
          <a:p>
            <a:pPr marL="560070" lvl="1" indent="-285750">
              <a:buFont typeface="Wingdings" panose="05000000000000000000" pitchFamily="2" charset="2"/>
              <a:buChar char="q"/>
            </a:pPr>
            <a:r>
              <a:rPr lang="en-US" dirty="0"/>
              <a:t>Robot can Drive </a:t>
            </a:r>
          </a:p>
          <a:p>
            <a:pPr marL="560070" lvl="1" indent="-285750">
              <a:buFont typeface="Wingdings" panose="05000000000000000000" pitchFamily="2" charset="2"/>
              <a:buChar char="q"/>
            </a:pPr>
            <a:r>
              <a:rPr lang="en-US" dirty="0"/>
              <a:t>Robot can open a door </a:t>
            </a:r>
          </a:p>
          <a:p>
            <a:pPr marL="560070" lvl="1" indent="-285750">
              <a:buFont typeface="Wingdings" panose="05000000000000000000" pitchFamily="2" charset="2"/>
              <a:buChar char="q"/>
            </a:pPr>
            <a:r>
              <a:rPr lang="en-US" dirty="0"/>
              <a:t>Robot can manipulate Known objects </a:t>
            </a:r>
          </a:p>
          <a:p>
            <a:pPr marL="560070" lvl="1" indent="-285750">
              <a:buFont typeface="Wingdings" panose="05000000000000000000" pitchFamily="2" charset="2"/>
              <a:buChar char="q"/>
            </a:pPr>
            <a:r>
              <a:rPr lang="en-US" dirty="0"/>
              <a:t>Robot can detect and classify doors </a:t>
            </a:r>
          </a:p>
          <a:p>
            <a:pPr indent="0">
              <a:buNone/>
            </a:pPr>
            <a:endParaRPr lang="en-US" dirty="0"/>
          </a:p>
        </p:txBody>
      </p:sp>
    </p:spTree>
    <p:extLst>
      <p:ext uri="{BB962C8B-B14F-4D97-AF65-F5344CB8AC3E}">
        <p14:creationId xmlns:p14="http://schemas.microsoft.com/office/powerpoint/2010/main" val="495530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9827-B566-4E05-9DCF-A601A17F6782}"/>
              </a:ext>
            </a:extLst>
          </p:cNvPr>
          <p:cNvSpPr>
            <a:spLocks noGrp="1"/>
          </p:cNvSpPr>
          <p:nvPr>
            <p:ph type="title"/>
          </p:nvPr>
        </p:nvSpPr>
        <p:spPr/>
        <p:txBody>
          <a:bodyPr/>
          <a:lstStyle/>
          <a:p>
            <a:r>
              <a:rPr lang="en-US" dirty="0"/>
              <a:t>Object Classification:  </a:t>
            </a:r>
            <a:endParaRPr lang="en-NL" dirty="0"/>
          </a:p>
        </p:txBody>
      </p:sp>
      <p:sp>
        <p:nvSpPr>
          <p:cNvPr id="3" name="Content Placeholder 2">
            <a:extLst>
              <a:ext uri="{FF2B5EF4-FFF2-40B4-BE49-F238E27FC236}">
                <a16:creationId xmlns:a16="http://schemas.microsoft.com/office/drawing/2014/main" id="{4AA48D4E-0100-4925-9A75-027B7352FB01}"/>
              </a:ext>
            </a:extLst>
          </p:cNvPr>
          <p:cNvSpPr>
            <a:spLocks noGrp="1"/>
          </p:cNvSpPr>
          <p:nvPr>
            <p:ph idx="1"/>
          </p:nvPr>
        </p:nvSpPr>
        <p:spPr/>
        <p:txBody>
          <a:bodyPr/>
          <a:lstStyle/>
          <a:p>
            <a:r>
              <a:rPr lang="en-US" dirty="0"/>
              <a:t>Object Types:</a:t>
            </a:r>
          </a:p>
          <a:p>
            <a:pPr marL="560070" lvl="1" indent="-285750">
              <a:buFont typeface="Wingdings" panose="05000000000000000000" pitchFamily="2" charset="2"/>
              <a:buChar char="q"/>
            </a:pPr>
            <a:r>
              <a:rPr lang="en-US" dirty="0"/>
              <a:t>STATIC:</a:t>
            </a:r>
          </a:p>
          <a:p>
            <a:pPr marL="742950" lvl="2" indent="-285750">
              <a:buFont typeface="Wingdings" panose="05000000000000000000" pitchFamily="2" charset="2"/>
              <a:buChar char="q"/>
            </a:pPr>
            <a:r>
              <a:rPr lang="en-US" dirty="0"/>
              <a:t>Cannot be repositioned and must always be avoided. Approximate bounding box models can be used to express that. </a:t>
            </a:r>
          </a:p>
          <a:p>
            <a:pPr marL="560070" lvl="1" indent="-285750">
              <a:buFont typeface="Wingdings" panose="05000000000000000000" pitchFamily="2" charset="2"/>
              <a:buChar char="q"/>
            </a:pPr>
            <a:r>
              <a:rPr lang="en-US" dirty="0"/>
              <a:t>MOVABLE:</a:t>
            </a:r>
          </a:p>
          <a:p>
            <a:pPr marL="742950" lvl="2" indent="-285750">
              <a:buFont typeface="Wingdings" panose="05000000000000000000" pitchFamily="2" charset="2"/>
              <a:buChar char="q"/>
            </a:pPr>
            <a:r>
              <a:rPr lang="en-US" dirty="0"/>
              <a:t>Can be repositioned (chairs, small boxes, doors ,etc.)  may require robot manipulation and can be represented internally by 3D mesh models. </a:t>
            </a:r>
          </a:p>
        </p:txBody>
      </p:sp>
    </p:spTree>
    <p:extLst>
      <p:ext uri="{BB962C8B-B14F-4D97-AF65-F5344CB8AC3E}">
        <p14:creationId xmlns:p14="http://schemas.microsoft.com/office/powerpoint/2010/main" val="730344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17A1-8A7B-4059-BA77-66D081109BD4}"/>
              </a:ext>
            </a:extLst>
          </p:cNvPr>
          <p:cNvSpPr>
            <a:spLocks noGrp="1"/>
          </p:cNvSpPr>
          <p:nvPr>
            <p:ph type="title"/>
          </p:nvPr>
        </p:nvSpPr>
        <p:spPr/>
        <p:txBody>
          <a:bodyPr/>
          <a:lstStyle/>
          <a:p>
            <a:r>
              <a:rPr lang="en-US" dirty="0"/>
              <a:t>Conceptual approach –Formulating the problem(Door open) </a:t>
            </a:r>
            <a:endParaRPr lang="en-NL" dirty="0"/>
          </a:p>
        </p:txBody>
      </p:sp>
      <p:sp>
        <p:nvSpPr>
          <p:cNvPr id="3" name="Content Placeholder 2">
            <a:extLst>
              <a:ext uri="{FF2B5EF4-FFF2-40B4-BE49-F238E27FC236}">
                <a16:creationId xmlns:a16="http://schemas.microsoft.com/office/drawing/2014/main" id="{06D3D038-B60C-4599-AC70-C1944CEB3DB6}"/>
              </a:ext>
            </a:extLst>
          </p:cNvPr>
          <p:cNvSpPr>
            <a:spLocks noGrp="1"/>
          </p:cNvSpPr>
          <p:nvPr>
            <p:ph idx="1"/>
          </p:nvPr>
        </p:nvSpPr>
        <p:spPr/>
        <p:txBody>
          <a:bodyPr/>
          <a:lstStyle/>
          <a:p>
            <a:endParaRPr lang="en-NL" dirty="0"/>
          </a:p>
        </p:txBody>
      </p:sp>
      <p:pic>
        <p:nvPicPr>
          <p:cNvPr id="5" name="Picture 4">
            <a:extLst>
              <a:ext uri="{FF2B5EF4-FFF2-40B4-BE49-F238E27FC236}">
                <a16:creationId xmlns:a16="http://schemas.microsoft.com/office/drawing/2014/main" id="{D00934F5-C78E-4AD3-A91B-3EAE886528FD}"/>
              </a:ext>
            </a:extLst>
          </p:cNvPr>
          <p:cNvPicPr>
            <a:picLocks noChangeAspect="1"/>
          </p:cNvPicPr>
          <p:nvPr/>
        </p:nvPicPr>
        <p:blipFill>
          <a:blip r:embed="rId2"/>
          <a:stretch>
            <a:fillRect/>
          </a:stretch>
        </p:blipFill>
        <p:spPr>
          <a:xfrm>
            <a:off x="774604" y="2210587"/>
            <a:ext cx="9987830" cy="3885413"/>
          </a:xfrm>
          <a:prstGeom prst="rect">
            <a:avLst/>
          </a:prstGeom>
        </p:spPr>
      </p:pic>
      <p:pic>
        <p:nvPicPr>
          <p:cNvPr id="6" name="Picture 5">
            <a:extLst>
              <a:ext uri="{FF2B5EF4-FFF2-40B4-BE49-F238E27FC236}">
                <a16:creationId xmlns:a16="http://schemas.microsoft.com/office/drawing/2014/main" id="{965D4A97-773A-4AB7-BD6D-7FA8CE0C03F4}"/>
              </a:ext>
            </a:extLst>
          </p:cNvPr>
          <p:cNvPicPr>
            <a:picLocks noChangeAspect="1"/>
          </p:cNvPicPr>
          <p:nvPr/>
        </p:nvPicPr>
        <p:blipFill>
          <a:blip r:embed="rId3"/>
          <a:stretch>
            <a:fillRect/>
          </a:stretch>
        </p:blipFill>
        <p:spPr>
          <a:xfrm>
            <a:off x="766234" y="2080448"/>
            <a:ext cx="10098471" cy="4221104"/>
          </a:xfrm>
          <a:prstGeom prst="rect">
            <a:avLst/>
          </a:prstGeom>
        </p:spPr>
      </p:pic>
    </p:spTree>
    <p:extLst>
      <p:ext uri="{BB962C8B-B14F-4D97-AF65-F5344CB8AC3E}">
        <p14:creationId xmlns:p14="http://schemas.microsoft.com/office/powerpoint/2010/main" val="93431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17A1-8A7B-4059-BA77-66D081109BD4}"/>
              </a:ext>
            </a:extLst>
          </p:cNvPr>
          <p:cNvSpPr>
            <a:spLocks noGrp="1"/>
          </p:cNvSpPr>
          <p:nvPr>
            <p:ph type="title"/>
          </p:nvPr>
        </p:nvSpPr>
        <p:spPr/>
        <p:txBody>
          <a:bodyPr/>
          <a:lstStyle/>
          <a:p>
            <a:r>
              <a:rPr lang="en-US" dirty="0"/>
              <a:t>Conceptual approach –Formulating the problem (Door closed)</a:t>
            </a:r>
            <a:endParaRPr lang="en-NL" dirty="0"/>
          </a:p>
        </p:txBody>
      </p:sp>
      <p:pic>
        <p:nvPicPr>
          <p:cNvPr id="7" name="Content Placeholder 6">
            <a:extLst>
              <a:ext uri="{FF2B5EF4-FFF2-40B4-BE49-F238E27FC236}">
                <a16:creationId xmlns:a16="http://schemas.microsoft.com/office/drawing/2014/main" id="{B26CDA84-D7DF-4AA2-B857-900F2748B72F}"/>
              </a:ext>
            </a:extLst>
          </p:cNvPr>
          <p:cNvPicPr>
            <a:picLocks noGrp="1" noChangeAspect="1"/>
          </p:cNvPicPr>
          <p:nvPr>
            <p:ph idx="1"/>
          </p:nvPr>
        </p:nvPicPr>
        <p:blipFill>
          <a:blip r:embed="rId2"/>
          <a:stretch>
            <a:fillRect/>
          </a:stretch>
        </p:blipFill>
        <p:spPr>
          <a:xfrm>
            <a:off x="706967" y="2224685"/>
            <a:ext cx="10103044" cy="4142248"/>
          </a:xfrm>
          <a:prstGeom prst="rect">
            <a:avLst/>
          </a:prstGeom>
        </p:spPr>
      </p:pic>
    </p:spTree>
    <p:extLst>
      <p:ext uri="{BB962C8B-B14F-4D97-AF65-F5344CB8AC3E}">
        <p14:creationId xmlns:p14="http://schemas.microsoft.com/office/powerpoint/2010/main" val="1092611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10AD-2F68-400B-8018-0095B30837A6}"/>
              </a:ext>
            </a:extLst>
          </p:cNvPr>
          <p:cNvSpPr>
            <a:spLocks noGrp="1"/>
          </p:cNvSpPr>
          <p:nvPr>
            <p:ph type="title"/>
          </p:nvPr>
        </p:nvSpPr>
        <p:spPr/>
        <p:txBody>
          <a:bodyPr/>
          <a:lstStyle/>
          <a:p>
            <a:r>
              <a:rPr lang="en-US" dirty="0"/>
              <a:t>Conceptual approach- Possible solution 1</a:t>
            </a:r>
            <a:endParaRPr lang="en-NL" dirty="0"/>
          </a:p>
        </p:txBody>
      </p:sp>
      <p:pic>
        <p:nvPicPr>
          <p:cNvPr id="5" name="Content Placeholder 4">
            <a:extLst>
              <a:ext uri="{FF2B5EF4-FFF2-40B4-BE49-F238E27FC236}">
                <a16:creationId xmlns:a16="http://schemas.microsoft.com/office/drawing/2014/main" id="{F1B0C963-5477-4960-A4A4-1F36F076B692}"/>
              </a:ext>
            </a:extLst>
          </p:cNvPr>
          <p:cNvPicPr>
            <a:picLocks noGrp="1" noChangeAspect="1"/>
          </p:cNvPicPr>
          <p:nvPr>
            <p:ph idx="1"/>
          </p:nvPr>
        </p:nvPicPr>
        <p:blipFill>
          <a:blip r:embed="rId2"/>
          <a:stretch>
            <a:fillRect/>
          </a:stretch>
        </p:blipFill>
        <p:spPr>
          <a:xfrm>
            <a:off x="1998141" y="2584617"/>
            <a:ext cx="8455123" cy="3048264"/>
          </a:xfrm>
        </p:spPr>
      </p:pic>
      <p:pic>
        <p:nvPicPr>
          <p:cNvPr id="7" name="Picture 6">
            <a:extLst>
              <a:ext uri="{FF2B5EF4-FFF2-40B4-BE49-F238E27FC236}">
                <a16:creationId xmlns:a16="http://schemas.microsoft.com/office/drawing/2014/main" id="{B9B4FAB8-EA1E-432A-B434-FD11AC4EA931}"/>
              </a:ext>
            </a:extLst>
          </p:cNvPr>
          <p:cNvPicPr>
            <a:picLocks noChangeAspect="1"/>
          </p:cNvPicPr>
          <p:nvPr/>
        </p:nvPicPr>
        <p:blipFill>
          <a:blip r:embed="rId3"/>
          <a:stretch>
            <a:fillRect/>
          </a:stretch>
        </p:blipFill>
        <p:spPr>
          <a:xfrm>
            <a:off x="1614718" y="2190980"/>
            <a:ext cx="8868129" cy="3835539"/>
          </a:xfrm>
          <a:prstGeom prst="rect">
            <a:avLst/>
          </a:prstGeom>
        </p:spPr>
      </p:pic>
    </p:spTree>
    <p:extLst>
      <p:ext uri="{BB962C8B-B14F-4D97-AF65-F5344CB8AC3E}">
        <p14:creationId xmlns:p14="http://schemas.microsoft.com/office/powerpoint/2010/main" val="1385388291"/>
      </p:ext>
    </p:extLst>
  </p:cSld>
  <p:clrMapOvr>
    <a:masterClrMapping/>
  </p:clrMapOvr>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753</TotalTime>
  <Words>692</Words>
  <Application>Microsoft Office PowerPoint</Application>
  <PresentationFormat>Widescreen</PresentationFormat>
  <Paragraphs>83</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Cambria Math</vt:lpstr>
      <vt:lpstr>Courier New</vt:lpstr>
      <vt:lpstr>Trade Gothic Next Cond</vt:lpstr>
      <vt:lpstr>Trade Gothic Next Light</vt:lpstr>
      <vt:lpstr>Wingdings</vt:lpstr>
      <vt:lpstr>PortalVTI</vt:lpstr>
      <vt:lpstr>Integration of object manipulation within the Navigation Topology BEP</vt:lpstr>
      <vt:lpstr>Literature study:</vt:lpstr>
      <vt:lpstr>Current Navigation stack </vt:lpstr>
      <vt:lpstr>Current ROS architecture </vt:lpstr>
      <vt:lpstr>Conceptual approach </vt:lpstr>
      <vt:lpstr>Object Classification:  </vt:lpstr>
      <vt:lpstr>Conceptual approach –Formulating the problem(Door open) </vt:lpstr>
      <vt:lpstr>Conceptual approach –Formulating the problem (Door closed)</vt:lpstr>
      <vt:lpstr>Conceptual approach- Possible solution 1</vt:lpstr>
      <vt:lpstr>Conceptual approach- Extension and reformulation of concept 1</vt:lpstr>
      <vt:lpstr>Conceptual approach- Possible solution 2</vt:lpstr>
      <vt:lpstr>Conceptual approach- Possible solution 3</vt:lpstr>
      <vt:lpstr>Planning and future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BEP progress</dc:title>
  <dc:creator>Elmasry, Ismail</dc:creator>
  <cp:lastModifiedBy>Elmasry, Ismail</cp:lastModifiedBy>
  <cp:revision>5</cp:revision>
  <dcterms:created xsi:type="dcterms:W3CDTF">2022-03-16T07:24:02Z</dcterms:created>
  <dcterms:modified xsi:type="dcterms:W3CDTF">2022-03-23T09:18:53Z</dcterms:modified>
</cp:coreProperties>
</file>